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9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1"/>
    <p:restoredTop sz="94643"/>
  </p:normalViewPr>
  <p:slideViewPr>
    <p:cSldViewPr snapToGrid="0" snapToObjects="1">
      <p:cViewPr varScale="1">
        <p:scale>
          <a:sx n="63" d="100"/>
          <a:sy n="63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7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2017)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Numerical Computation for Deep Learning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Numerical Computation for Deep Learning</a:t>
            </a:r>
          </a:p>
        </p:txBody>
      </p:sp>
      <p:sp>
        <p:nvSpPr>
          <p:cNvPr id="121" name="Lecture slides for Chapter 4 of Deep Learning…"/>
          <p:cNvSpPr>
            <a:spLocks noGrp="1"/>
          </p:cNvSpPr>
          <p:nvPr>
            <p:ph type="subTitle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/>
          <a:lstStyle/>
          <a:p>
            <a:pPr defTabSz="531622">
              <a:defRPr sz="2912"/>
            </a:pPr>
            <a:r>
              <a:t>Lecture slides for Chapter 4 of </a:t>
            </a:r>
            <a:r>
              <a:rPr i="1"/>
              <a:t>Deep Learning</a:t>
            </a:r>
          </a:p>
          <a:p>
            <a:pPr defTabSz="531622">
              <a:defRPr sz="2912"/>
            </a:pPr>
            <a:r>
              <a:t>www.deeplearningbook.org</a:t>
            </a:r>
            <a:endParaRPr i="1"/>
          </a:p>
          <a:p>
            <a:pPr defTabSz="531622">
              <a:defRPr sz="2912"/>
            </a:pPr>
            <a:r>
              <a:t>Ian Goodfellow</a:t>
            </a:r>
          </a:p>
          <a:p>
            <a:pPr defTabSz="531622">
              <a:defRPr sz="2912"/>
            </a:pPr>
            <a:r>
              <a:t>Last modified 2017-10-14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terativ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</p:txBody>
      </p:sp>
      <p:sp>
        <p:nvSpPr>
          <p:cNvPr id="148" name="Gradient desc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Curvature</a:t>
            </a:r>
          </a:p>
          <a:p>
            <a:r>
              <a:t>Constrained optimization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ritical Poi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Critical Points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3" y="3104579"/>
            <a:ext cx="13004801" cy="350466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igure 4.2"/>
          <p:cNvSpPr txBox="1"/>
          <p:nvPr/>
        </p:nvSpPr>
        <p:spPr>
          <a:xfrm>
            <a:off x="5415991" y="650819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4.2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ddle Poi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Saddle Points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881" y="2312195"/>
            <a:ext cx="8851476" cy="51929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gure 4.5"/>
          <p:cNvSpPr txBox="1"/>
          <p:nvPr/>
        </p:nvSpPr>
        <p:spPr>
          <a:xfrm>
            <a:off x="5367211" y="6870156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4.5</a:t>
            </a:r>
          </a:p>
        </p:txBody>
      </p:sp>
      <p:sp>
        <p:nvSpPr>
          <p:cNvPr id="157" name="(Gradient descent escapes,…"/>
          <p:cNvSpPr txBox="1"/>
          <p:nvPr/>
        </p:nvSpPr>
        <p:spPr>
          <a:xfrm>
            <a:off x="7221380" y="7491535"/>
            <a:ext cx="577372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(Gradient descent escapes, </a:t>
            </a:r>
          </a:p>
          <a:p>
            <a:pPr>
              <a:defRPr sz="2800"/>
            </a:pPr>
            <a:r>
              <a:t>see Appendix C of “Qualitatively Characterizing Neural Network Optimization Problems”)</a:t>
            </a:r>
          </a:p>
        </p:txBody>
      </p:sp>
      <p:sp>
        <p:nvSpPr>
          <p:cNvPr id="158" name="Saddle points attract Newton’s method"/>
          <p:cNvSpPr txBox="1"/>
          <p:nvPr/>
        </p:nvSpPr>
        <p:spPr>
          <a:xfrm>
            <a:off x="436298" y="7832845"/>
            <a:ext cx="384902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Saddle points attract Newton’s method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rva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Curvature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690" y="2183784"/>
            <a:ext cx="10863420" cy="62343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Figure 4.4"/>
          <p:cNvSpPr txBox="1"/>
          <p:nvPr/>
        </p:nvSpPr>
        <p:spPr>
          <a:xfrm>
            <a:off x="5415991" y="821458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4.4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irectional Second Derivativ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Directional Second Derivatives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5432" y="2349147"/>
            <a:ext cx="10168634" cy="5633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616" y="5925035"/>
            <a:ext cx="6154206" cy="36877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dicting optimal step size using Taylor ser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Predicting optimal step size using Taylor series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692" y="4934677"/>
            <a:ext cx="11733306" cy="1071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738" y="6551500"/>
            <a:ext cx="11481895" cy="151756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ig gradients speed you up"/>
          <p:cNvSpPr txBox="1"/>
          <p:nvPr/>
        </p:nvSpPr>
        <p:spPr>
          <a:xfrm>
            <a:off x="6710676" y="7333408"/>
            <a:ext cx="56553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Big gradients speed you up</a:t>
            </a:r>
          </a:p>
        </p:txBody>
      </p:sp>
      <p:sp>
        <p:nvSpPr>
          <p:cNvPr id="172" name="Big eigenvalues slow you down if you align with their eigenvectors"/>
          <p:cNvSpPr txBox="1"/>
          <p:nvPr/>
        </p:nvSpPr>
        <p:spPr>
          <a:xfrm>
            <a:off x="3730168" y="7895676"/>
            <a:ext cx="554446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Big eigenvalues slow you down if you align with their eigenvectors</a:t>
            </a:r>
          </a:p>
        </p:txBody>
      </p:sp>
      <p:sp>
        <p:nvSpPr>
          <p:cNvPr id="173" name="Line"/>
          <p:cNvSpPr/>
          <p:nvPr/>
        </p:nvSpPr>
        <p:spPr>
          <a:xfrm flipH="1" flipV="1">
            <a:off x="2458719" y="7895676"/>
            <a:ext cx="1271448" cy="7186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 flipH="1" flipV="1">
            <a:off x="2743198" y="7111999"/>
            <a:ext cx="3967477" cy="426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374E6-E187-8E47-ACB8-3D06E9A47C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12396"/>
          <a:stretch/>
        </p:blipFill>
        <p:spPr>
          <a:xfrm>
            <a:off x="317446" y="3108525"/>
            <a:ext cx="12367797" cy="13211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dition Numb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 Number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47" y="2845523"/>
            <a:ext cx="12000629" cy="20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hen the condition number is large,…"/>
          <p:cNvSpPr txBox="1"/>
          <p:nvPr/>
        </p:nvSpPr>
        <p:spPr>
          <a:xfrm>
            <a:off x="1807334" y="5362791"/>
            <a:ext cx="939013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When the condition number is large,</a:t>
            </a:r>
          </a:p>
          <a:p>
            <a:r>
              <a:t>sometimes you hit large eigenvalues and sometimes you hit small ones.</a:t>
            </a:r>
          </a:p>
          <a:p>
            <a:r>
              <a:t>The large ones force you to keep the learning rate small, and miss out on moving fast in the small eigenvalue directions.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radient Descent and Poor Conditio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Gradient Descent and Poor Conditioning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5040" y="2614063"/>
            <a:ext cx="5874720" cy="5711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igure 4.6"/>
          <p:cNvSpPr txBox="1"/>
          <p:nvPr/>
        </p:nvSpPr>
        <p:spPr>
          <a:xfrm>
            <a:off x="5855517" y="8615333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4.6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98" name="Iterative Optimiz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Rounding error, underflow, overflow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umerical Precision: A deep learning super skil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Numerical Precision: A deep learning super skill</a:t>
            </a:r>
          </a:p>
        </p:txBody>
      </p:sp>
      <p:sp>
        <p:nvSpPr>
          <p:cNvPr id="201" name="Often deep learning algorithms “sort of work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Often deep learning algorithms “sort of work”</a:t>
            </a:r>
          </a:p>
          <a:p>
            <a:pPr lvl="1"/>
            <a:r>
              <a:t>Loss goes down, accuracy gets within a few percentage points of state-of-the-art</a:t>
            </a:r>
          </a:p>
          <a:p>
            <a:pPr lvl="1"/>
            <a:r>
              <a:t>No “bugs” per se</a:t>
            </a:r>
          </a:p>
          <a:p>
            <a:r>
              <a:t>Often deep learning algorithms “explode” (NaNs, large values)</a:t>
            </a:r>
          </a:p>
          <a:p>
            <a:r>
              <a:t>Culprit is often loss of numerical precision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umerical concerns for implementations of deep learning algorith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r>
              <a:t>Numerical concerns for implementations of deep learning algorithms</a:t>
            </a:r>
          </a:p>
        </p:txBody>
      </p:sp>
      <p:sp>
        <p:nvSpPr>
          <p:cNvPr id="125" name="Algorithms are often specified in terms of real numbers; real numbers cannot be implemented in a finite compute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Algorithms are often specified in terms of real numbers; real numbers cannot be implemented in a finite computer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Does the algorithm still work when implemented with a finite number of bits?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Do small changes in the input to a function cause large changes to an output?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Rounding errors, noise, measurement errors can cause large changes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Iterative search for best input is difficult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ing and truncation err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Rounding and truncation errors</a:t>
            </a:r>
          </a:p>
        </p:txBody>
      </p:sp>
      <p:sp>
        <p:nvSpPr>
          <p:cNvPr id="204" name="In a digital computer, we use float32 or similar schemes to represent real number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a digital computer, we use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float32</a:t>
            </a:r>
            <a:r>
              <a:t> or similar schemes to represent real numbers</a:t>
            </a:r>
          </a:p>
          <a:p>
            <a:r>
              <a:t>A real number </a:t>
            </a:r>
            <a:r>
              <a:rPr i="1"/>
              <a:t>x</a:t>
            </a:r>
            <a:r>
              <a:t> is rounded to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 + delta </a:t>
            </a:r>
            <a:r>
              <a:t>for some small delta</a:t>
            </a:r>
          </a:p>
          <a:p>
            <a:r>
              <a:t>Overflow: large </a:t>
            </a:r>
            <a:r>
              <a:rPr i="1"/>
              <a:t>x</a:t>
            </a:r>
            <a:r>
              <a:t> replaced by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</a:p>
          <a:p>
            <a:r>
              <a:t>Underflow: small </a:t>
            </a:r>
            <a:r>
              <a:rPr i="1"/>
              <a:t>x</a:t>
            </a:r>
            <a:r>
              <a:t> replaced by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xamp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207" name="Adding a very small number to a larger one may have no effect. This can cause large changes downstream:"/>
          <p:cNvSpPr>
            <a:spLocks noGrp="1"/>
          </p:cNvSpPr>
          <p:nvPr>
            <p:ph type="body" sz="quarter" idx="1"/>
          </p:nvPr>
        </p:nvSpPr>
        <p:spPr>
          <a:xfrm>
            <a:off x="952500" y="2603500"/>
            <a:ext cx="11099800" cy="2266483"/>
          </a:xfrm>
          <a:prstGeom prst="rect">
            <a:avLst/>
          </a:prstGeom>
        </p:spPr>
        <p:txBody>
          <a:bodyPr/>
          <a:lstStyle/>
          <a:p>
            <a:r>
              <a:t>Adding a very small number to a larger one may have no effect. This can cause large changes downstream:</a:t>
            </a:r>
          </a:p>
        </p:txBody>
      </p:sp>
      <p:sp>
        <p:nvSpPr>
          <p:cNvPr id="208" name="&gt;&gt;&gt; a = np.array([0., 1e-8]).astype('float32')…"/>
          <p:cNvSpPr txBox="1"/>
          <p:nvPr/>
        </p:nvSpPr>
        <p:spPr>
          <a:xfrm>
            <a:off x="1907779" y="5111636"/>
            <a:ext cx="980968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a = np.array([0., 1e-8]).astype('float32')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a.argmax()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1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(a + 1).argmax()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econdary effec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Secondary effects</a:t>
            </a:r>
          </a:p>
        </p:txBody>
      </p:sp>
      <p:sp>
        <p:nvSpPr>
          <p:cNvPr id="211" name="Suppose we have code that computes x-y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Suppose we have code that computes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x-y</a:t>
            </a:r>
          </a:p>
          <a:p>
            <a:r>
              <a:t>Suppose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  <a:r>
              <a:t> overflows to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</a:p>
          <a:p>
            <a:r>
              <a:t>Suppose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y</a:t>
            </a:r>
            <a:r>
              <a:t> overflows to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</a:p>
          <a:p>
            <a:r>
              <a:t>Then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 - y = inf - inf = NaN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ex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exp</a:t>
            </a:r>
          </a:p>
        </p:txBody>
      </p:sp>
      <p:sp>
        <p:nvSpPr>
          <p:cNvPr id="214" name="exp(x) overflows for large x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overflows for large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Doesn’t need to be very large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float32: 89</a:t>
            </a:r>
            <a:r>
              <a:t> overflows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Never use large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underflows for very negative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Possibly not a problem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Possibly catastrophic if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is a denominator, an argument to a logarithm, etc.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ubtra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Subtraction</a:t>
            </a:r>
          </a:p>
        </p:txBody>
      </p:sp>
      <p:sp>
        <p:nvSpPr>
          <p:cNvPr id="217" name="Suppose x and y have similar magnitude…"/>
          <p:cNvSpPr>
            <a:spLocks noGrp="1"/>
          </p:cNvSpPr>
          <p:nvPr>
            <p:ph type="body" idx="1"/>
          </p:nvPr>
        </p:nvSpPr>
        <p:spPr>
          <a:xfrm>
            <a:off x="952500" y="146590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Suppose </a:t>
            </a:r>
            <a:r>
              <a:rPr i="1"/>
              <a:t>x</a:t>
            </a:r>
            <a:r>
              <a:t> and </a:t>
            </a:r>
            <a:r>
              <a:rPr i="1"/>
              <a:t>y</a:t>
            </a:r>
            <a:r>
              <a:t> have similar magnitude</a:t>
            </a:r>
          </a:p>
          <a:p>
            <a:r>
              <a:t>Suppose </a:t>
            </a:r>
            <a:r>
              <a:rPr i="1"/>
              <a:t>x</a:t>
            </a:r>
            <a:r>
              <a:t> is always greater than </a:t>
            </a:r>
            <a:r>
              <a:rPr i="1"/>
              <a:t>y</a:t>
            </a:r>
          </a:p>
          <a:p>
            <a:r>
              <a:t>In a computer, </a:t>
            </a:r>
            <a:r>
              <a:rPr i="1"/>
              <a:t>x - y</a:t>
            </a:r>
            <a:r>
              <a:t> may be negative due to rounding error</a:t>
            </a:r>
          </a:p>
          <a:p>
            <a:r>
              <a:t>Example: variance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446" y="6992881"/>
            <a:ext cx="11206336" cy="1064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315" y="8298275"/>
            <a:ext cx="45593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afe"/>
          <p:cNvSpPr txBox="1"/>
          <p:nvPr/>
        </p:nvSpPr>
        <p:spPr>
          <a:xfrm>
            <a:off x="8638001" y="5732560"/>
            <a:ext cx="10548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t>Safe</a:t>
            </a:r>
          </a:p>
        </p:txBody>
      </p:sp>
      <p:sp>
        <p:nvSpPr>
          <p:cNvPr id="221" name="Dangerous"/>
          <p:cNvSpPr txBox="1"/>
          <p:nvPr/>
        </p:nvSpPr>
        <p:spPr>
          <a:xfrm>
            <a:off x="9538925" y="6106028"/>
            <a:ext cx="23509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Dangerous</a:t>
            </a:r>
          </a:p>
        </p:txBody>
      </p:sp>
      <p:sp>
        <p:nvSpPr>
          <p:cNvPr id="222" name="Line"/>
          <p:cNvSpPr/>
          <p:nvPr/>
        </p:nvSpPr>
        <p:spPr>
          <a:xfrm flipH="1">
            <a:off x="7955448" y="6296270"/>
            <a:ext cx="780486" cy="780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 flipH="1">
            <a:off x="8227405" y="6785233"/>
            <a:ext cx="1323759" cy="1488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4" name="Rectangle"/>
          <p:cNvSpPr/>
          <p:nvPr/>
        </p:nvSpPr>
        <p:spPr>
          <a:xfrm>
            <a:off x="8039175" y="7303575"/>
            <a:ext cx="428368" cy="6451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og and sqr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t> sqrt</a:t>
            </a:r>
          </a:p>
        </p:txBody>
      </p:sp>
      <p:sp>
        <p:nvSpPr>
          <p:cNvPr id="227" name="log(0) = - inf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log(0) = - inf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log(&lt;negative&gt;)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is imaginary, usually </a:t>
            </a:r>
            <a:r>
              <a:t>nan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in software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sqrt(0)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is </a:t>
            </a:r>
            <a:r>
              <a:t>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 but its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derivative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has a divide by zero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Definitely avoid underflow or round-to-negative in the argument!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Common case: </a:t>
            </a:r>
            <a:r>
              <a:t>standard_dev = sqrt(variance)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og ex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log exp</a:t>
            </a:r>
          </a:p>
        </p:txBody>
      </p:sp>
      <p:sp>
        <p:nvSpPr>
          <p:cNvPr id="230" name="log exp(x) is a common patter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 exp(x)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is a common pattern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Should be simplified to </a:t>
            </a:r>
            <a:r>
              <a:t>x</a:t>
            </a:r>
          </a:p>
          <a:p>
            <a:r>
              <a:t>Avoids:</a:t>
            </a:r>
          </a:p>
          <a:p>
            <a:pPr lvl="1"/>
            <a:r>
              <a:t>Overflow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</a:p>
          <a:p>
            <a:pPr lvl="1"/>
            <a:r>
              <a:t>Underflow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causing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-inf</a:t>
            </a:r>
            <a:r>
              <a:t>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ich is the better hac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Which is the better hack?</a:t>
            </a:r>
          </a:p>
        </p:txBody>
      </p:sp>
      <p:sp>
        <p:nvSpPr>
          <p:cNvPr id="233" name="normalized_x = x / st_dev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normalized_x = x / st_dev</a:t>
            </a:r>
          </a:p>
          <a:p>
            <a:pPr marL="422275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eps = 1e-7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Should we use</a:t>
            </a:r>
          </a:p>
          <a:p>
            <a:pPr marL="844550" lvl="1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st_dev = sqrt(eps + variance)</a:t>
            </a:r>
          </a:p>
          <a:p>
            <a:pPr marL="844550" lvl="1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st_dev = eps + sqrt(variance) ?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What if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variance</a:t>
            </a:r>
            <a:r>
              <a:t> is implemented safely and will never round to negative?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(sum(exp)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log(sum(exp))</a:t>
            </a:r>
          </a:p>
        </p:txBody>
      </p:sp>
      <p:sp>
        <p:nvSpPr>
          <p:cNvPr id="236" name="Naive implementation: tf.log(tf.reduce_sum(tf.exp(array)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Naive implementation: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tf.log(tf.reduce_sum(tf.exp(array))</a:t>
            </a:r>
          </a:p>
          <a:p>
            <a:r>
              <a:t>Failure modes:</a:t>
            </a:r>
          </a:p>
          <a:p>
            <a:pPr lvl="1"/>
            <a:r>
              <a:t>If </a:t>
            </a:r>
            <a:r>
              <a:rPr i="1"/>
              <a:t>any</a:t>
            </a:r>
            <a:r>
              <a:t> entry is very large,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overflows</a:t>
            </a:r>
          </a:p>
          <a:p>
            <a:pPr lvl="1"/>
            <a:r>
              <a:t>If </a:t>
            </a:r>
            <a:r>
              <a:rPr i="1"/>
              <a:t>all</a:t>
            </a:r>
            <a:r>
              <a:t> entries are very negative, all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s underflow… and then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  <a:r>
              <a:t> is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-inf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able ver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Stable version</a:t>
            </a:r>
          </a:p>
        </p:txBody>
      </p:sp>
      <p:sp>
        <p:nvSpPr>
          <p:cNvPr id="239" name="mx = tf.reduce_max(array)…"/>
          <p:cNvSpPr txBox="1"/>
          <p:nvPr/>
        </p:nvSpPr>
        <p:spPr>
          <a:xfrm>
            <a:off x="74400" y="3072516"/>
            <a:ext cx="1314438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mx = tf.reduce_max(array)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safe_array = array - mx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log_sum_exp = mx + tf.log(tf.reduce_sum(exp(safe_array))</a:t>
            </a:r>
          </a:p>
        </p:txBody>
      </p:sp>
      <p:sp>
        <p:nvSpPr>
          <p:cNvPr id="240" name="Built in version:…"/>
          <p:cNvSpPr txBox="1"/>
          <p:nvPr/>
        </p:nvSpPr>
        <p:spPr>
          <a:xfrm>
            <a:off x="4159249" y="5569278"/>
            <a:ext cx="46863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Built in version: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tf.reduce_logsumexp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28" name="Iterative Optimiz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Iterative Optimization</a:t>
            </a:r>
          </a:p>
          <a:p>
            <a:r>
              <a:t>Rounding error, underflow, overflow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Why does the logsumexp trick wor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does the logsumexp trick work?</a:t>
            </a:r>
          </a:p>
        </p:txBody>
      </p:sp>
      <p:sp>
        <p:nvSpPr>
          <p:cNvPr id="243" name="Algebraically equivalent to the original version:"/>
          <p:cNvSpPr>
            <a:spLocks noGrp="1"/>
          </p:cNvSpPr>
          <p:nvPr>
            <p:ph type="body" sz="quarter" idx="1"/>
          </p:nvPr>
        </p:nvSpPr>
        <p:spPr>
          <a:xfrm>
            <a:off x="952500" y="2884225"/>
            <a:ext cx="11099800" cy="1415407"/>
          </a:xfrm>
          <a:prstGeom prst="rect">
            <a:avLst/>
          </a:prstGeom>
        </p:spPr>
        <p:txBody>
          <a:bodyPr/>
          <a:lstStyle/>
          <a:p>
            <a:r>
              <a:t>Algebraically equivalent to the original version: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514" y="4197640"/>
            <a:ext cx="6896101" cy="500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hy does the logsumexp trick wor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does the logsumexp trick work?</a:t>
            </a:r>
          </a:p>
        </p:txBody>
      </p:sp>
      <p:sp>
        <p:nvSpPr>
          <p:cNvPr id="247" name="No overflow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overflow:</a:t>
            </a:r>
          </a:p>
          <a:p>
            <a:pPr lvl="1"/>
            <a:r>
              <a:t>Entries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safe_array</a:t>
            </a:r>
            <a:r>
              <a:t> are at most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0</a:t>
            </a:r>
          </a:p>
          <a:p>
            <a:r>
              <a:t>Some of the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terms underflow, but </a:t>
            </a:r>
            <a:r>
              <a:rPr i="1"/>
              <a:t>not all</a:t>
            </a:r>
          </a:p>
          <a:p>
            <a:pPr lvl="1"/>
            <a:r>
              <a:t>At least one entry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safe_array</a:t>
            </a:r>
            <a:r>
              <a:t> is 0</a:t>
            </a:r>
          </a:p>
          <a:p>
            <a:pPr lvl="1"/>
            <a:r>
              <a:t>The sum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terms is at least 1</a:t>
            </a:r>
          </a:p>
          <a:p>
            <a:pPr lvl="1"/>
            <a:r>
              <a:t>The sum is now safe to pass to the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oftmax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Softmax</a:t>
            </a:r>
          </a:p>
        </p:txBody>
      </p:sp>
      <p:sp>
        <p:nvSpPr>
          <p:cNvPr id="250" name="Softmax: use your library’s built-in softmax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Softmax: use your library’s built-in softmax function</a:t>
            </a:r>
          </a:p>
          <a:p>
            <a:r>
              <a:t>If you build your own, use:</a:t>
            </a:r>
          </a:p>
          <a:p>
            <a:endParaRPr/>
          </a:p>
          <a:p>
            <a:r>
              <a:t>Similar to logsumexp</a:t>
            </a:r>
          </a:p>
        </p:txBody>
      </p:sp>
      <p:sp>
        <p:nvSpPr>
          <p:cNvPr id="251" name="safe_logits = logits - tf.reduce_max(logits)…"/>
          <p:cNvSpPr txBox="1"/>
          <p:nvPr/>
        </p:nvSpPr>
        <p:spPr>
          <a:xfrm>
            <a:off x="1706818" y="5614410"/>
            <a:ext cx="930676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safe_logits = logits - tf.reduce_max(logits)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softmax = tf.nn.softmax(safe_logits)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igmoi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Sigmoid</a:t>
            </a:r>
          </a:p>
        </p:txBody>
      </p:sp>
      <p:sp>
        <p:nvSpPr>
          <p:cNvPr id="254" name="Use your library’s built-in sigmoid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your library’s built-in sigmoid function</a:t>
            </a:r>
          </a:p>
          <a:p>
            <a:r>
              <a:t>If you build your own:</a:t>
            </a:r>
          </a:p>
          <a:p>
            <a:pPr lvl="1"/>
            <a:r>
              <a:t>Recall that sigmoid is just softmax with one of the logits hard-coded to 0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ross-entrop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Cross-entropy</a:t>
            </a:r>
          </a:p>
        </p:txBody>
      </p:sp>
      <p:sp>
        <p:nvSpPr>
          <p:cNvPr id="257" name="Cross-entropy loss for softmax (and sigmoid) has both softmax and logsumexp in i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t>Cross-entropy loss for softmax (and sigmoid) has both softmax and logsumexp in it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Compute it using the </a:t>
            </a:r>
            <a:r>
              <a:rPr i="1"/>
              <a:t>logits</a:t>
            </a:r>
            <a:r>
              <a:t> not the </a:t>
            </a:r>
            <a:r>
              <a:rPr i="1"/>
              <a:t>probabilities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The probabilities lose gradient due to rounding error where the softmax saturates</a:t>
            </a:r>
            <a:endParaRPr i="1"/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Use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tf.nn.softmax_cross_entropy_with_logits</a:t>
            </a:r>
            <a:r>
              <a:t> or similar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If you roll your own, use the stabilization tricks for softmax and logsumexp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ug hunting strateg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 hunting strategies</a:t>
            </a:r>
          </a:p>
        </p:txBody>
      </p:sp>
      <p:sp>
        <p:nvSpPr>
          <p:cNvPr id="260" name="If you increase your learning rate and the loss gets stuck, you are probably rounding your gradient to zero somewhere: maybe computing cross-entropy using probabilities instead of logit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If you increase your learning rate and the loss </a:t>
            </a:r>
            <a:r>
              <a:rPr i="1"/>
              <a:t>gets stuck</a:t>
            </a:r>
            <a:r>
              <a:t>, you are probably rounding your gradient to zero somewhere: maybe computing cross-entropy using probabilities instead of logits</a:t>
            </a:r>
          </a:p>
          <a:p>
            <a:pPr lvl="1"/>
            <a:r>
              <a:t>For correctly implemented loss, too high of learning rate should usually cause </a:t>
            </a:r>
            <a:r>
              <a:rPr i="1"/>
              <a:t>explosion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ug hunting strateg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 hunting strategies</a:t>
            </a:r>
          </a:p>
        </p:txBody>
      </p:sp>
      <p:sp>
        <p:nvSpPr>
          <p:cNvPr id="263" name="If you see explosion (NaNs, very large values) immediately suspect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If you see explosion (NaNs, very large values) immediately suspect: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log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exp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sqrt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division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Always suspect the code that changed most recently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Ques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  <p:sp>
        <p:nvSpPr>
          <p:cNvPr id="266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terativ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</p:txBody>
      </p:sp>
      <p:sp>
        <p:nvSpPr>
          <p:cNvPr id="131" name="Gradient desc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Gradient descent</a:t>
            </a:r>
          </a:p>
          <a:p>
            <a:r>
              <a:t>Curvature</a:t>
            </a:r>
          </a:p>
          <a:p>
            <a:r>
              <a:t>Constrained optimization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radient Desc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646" y="2312105"/>
            <a:ext cx="8417508" cy="621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Figure 4.1"/>
          <p:cNvSpPr txBox="1"/>
          <p:nvPr/>
        </p:nvSpPr>
        <p:spPr>
          <a:xfrm>
            <a:off x="5415991" y="853777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A90E-52F3-BF41-994F-53E2E635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FEC1-553D-C84C-8289-35ACEAD0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1" y="4908550"/>
            <a:ext cx="6423659" cy="556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CA01D-472B-6B40-98BE-9A1B4F11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616710"/>
            <a:ext cx="65024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21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pproximat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Approximate Optimization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864" y="2401934"/>
            <a:ext cx="10407072" cy="563479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igure 4.3"/>
          <p:cNvSpPr txBox="1"/>
          <p:nvPr/>
        </p:nvSpPr>
        <p:spPr>
          <a:xfrm>
            <a:off x="5415991" y="821458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usually don’t even reach a local minimu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We usually don’t even reach a local minimum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588" y="2936142"/>
            <a:ext cx="11379624" cy="5633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ep learning optimization way of lif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Deep learning optimization way of life</a:t>
            </a:r>
          </a:p>
        </p:txBody>
      </p:sp>
      <p:sp>
        <p:nvSpPr>
          <p:cNvPr id="145" name="Pure math way of life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Pure math way of life:</a:t>
            </a:r>
          </a:p>
          <a:p>
            <a:pPr lvl="1"/>
            <a:r>
              <a:t>Find literally the smallest value of </a:t>
            </a:r>
            <a:r>
              <a:rPr i="1"/>
              <a:t>f(x)</a:t>
            </a:r>
          </a:p>
          <a:p>
            <a:pPr lvl="1"/>
            <a:r>
              <a:t>Or maybe: find some critical point of </a:t>
            </a:r>
            <a:r>
              <a:rPr i="1"/>
              <a:t>f(x)</a:t>
            </a:r>
            <a:r>
              <a:t> where the value is locally smallest</a:t>
            </a:r>
          </a:p>
          <a:p>
            <a:r>
              <a:t>Deep learning way of life:</a:t>
            </a:r>
          </a:p>
          <a:p>
            <a:pPr lvl="1"/>
            <a:r>
              <a:t>Decrease the value of </a:t>
            </a:r>
            <a:r>
              <a:rPr i="1"/>
              <a:t>f(x)</a:t>
            </a:r>
            <a:r>
              <a:t> a lot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1122</Words>
  <Application>Microsoft Macintosh PowerPoint</Application>
  <PresentationFormat>Custom</PresentationFormat>
  <Paragraphs>161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American Typewriter</vt:lpstr>
      <vt:lpstr>Helvetica</vt:lpstr>
      <vt:lpstr>Helvetica Light</vt:lpstr>
      <vt:lpstr>Helvetica Neue</vt:lpstr>
      <vt:lpstr>White</vt:lpstr>
      <vt:lpstr>Numerical Computation for Deep Learning</vt:lpstr>
      <vt:lpstr>Numerical concerns for implementations of deep learning algorithms</vt:lpstr>
      <vt:lpstr>Roadmap</vt:lpstr>
      <vt:lpstr>Iterative Optimization</vt:lpstr>
      <vt:lpstr>Gradient Descent</vt:lpstr>
      <vt:lpstr>Gradient Descent</vt:lpstr>
      <vt:lpstr>Approximate Optimization</vt:lpstr>
      <vt:lpstr>We usually don’t even reach a local minimum</vt:lpstr>
      <vt:lpstr>Deep learning optimization way of life</vt:lpstr>
      <vt:lpstr>Iterative Optimization</vt:lpstr>
      <vt:lpstr>Critical Points</vt:lpstr>
      <vt:lpstr>Saddle Points</vt:lpstr>
      <vt:lpstr>Curvature</vt:lpstr>
      <vt:lpstr>Directional Second Derivatives</vt:lpstr>
      <vt:lpstr>Predicting optimal step size using Taylor series</vt:lpstr>
      <vt:lpstr>Condition Number</vt:lpstr>
      <vt:lpstr>Gradient Descent and Poor Conditioning</vt:lpstr>
      <vt:lpstr>Roadmap</vt:lpstr>
      <vt:lpstr>Numerical Precision: A deep learning super skill</vt:lpstr>
      <vt:lpstr>Rounding and truncation errors</vt:lpstr>
      <vt:lpstr>Example</vt:lpstr>
      <vt:lpstr>Secondary effects</vt:lpstr>
      <vt:lpstr>exp</vt:lpstr>
      <vt:lpstr>Subtraction</vt:lpstr>
      <vt:lpstr>log and sqrt</vt:lpstr>
      <vt:lpstr>log exp</vt:lpstr>
      <vt:lpstr>Which is the better hack?</vt:lpstr>
      <vt:lpstr>log(sum(exp))</vt:lpstr>
      <vt:lpstr>Stable version</vt:lpstr>
      <vt:lpstr>Why does the logsumexp trick work?</vt:lpstr>
      <vt:lpstr>Why does the logsumexp trick work?</vt:lpstr>
      <vt:lpstr>Softmax</vt:lpstr>
      <vt:lpstr>Sigmoid</vt:lpstr>
      <vt:lpstr>Cross-entropy</vt:lpstr>
      <vt:lpstr>Bug hunting strategies</vt:lpstr>
      <vt:lpstr>Bug hunting strategies</vt:lpstr>
      <vt:lpstr>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 for Deep Learning</dc:title>
  <cp:lastModifiedBy>Microsoft Office User</cp:lastModifiedBy>
  <cp:revision>6</cp:revision>
  <dcterms:modified xsi:type="dcterms:W3CDTF">2019-08-27T21:34:24Z</dcterms:modified>
</cp:coreProperties>
</file>